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1010" r:id="rId3"/>
    <p:sldId id="1017" r:id="rId4"/>
    <p:sldId id="1018" r:id="rId5"/>
    <p:sldId id="1016" r:id="rId6"/>
    <p:sldId id="1011" r:id="rId7"/>
    <p:sldId id="1020" r:id="rId8"/>
    <p:sldId id="1022" r:id="rId9"/>
    <p:sldId id="1012" r:id="rId10"/>
    <p:sldId id="1013" r:id="rId11"/>
    <p:sldId id="1025" r:id="rId12"/>
    <p:sldId id="1027" r:id="rId13"/>
    <p:sldId id="1031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5929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30" autoAdjust="0"/>
    <p:restoredTop sz="94606" autoAdjust="0"/>
  </p:normalViewPr>
  <p:slideViewPr>
    <p:cSldViewPr>
      <p:cViewPr varScale="1">
        <p:scale>
          <a:sx n="91" d="100"/>
          <a:sy n="91" d="100"/>
        </p:scale>
        <p:origin x="90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2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My day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Period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2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Story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weather like today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windy and cool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cloudy and cool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cloudy and warm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9683" y="145804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92428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is cloudy and cool.”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可知，天气多云且凉爽。故选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8168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time does Mike go to the library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goes to the library at 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goes to the library at 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goes to the library at 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130497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78200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“After breakfast, I go to the library at 8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 迈克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去的图书馆。故选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445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is Mike’s home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library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museum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first floor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9683" y="138651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87085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home is near the library.”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可知，迈克家在图书馆附近。故选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395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43143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Mike have for lunch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rice and beef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rice and fish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rice and chicken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137900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78200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have some rice and chicken for lunch.”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可知，迈克午饭吃了一些米饭和鸡肉。故选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7635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82322"/>
            <a:ext cx="11485848" cy="978729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录音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在钟面上画出正确的时间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画时针与分针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并将时间与相应的事件匹配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30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737562"/>
            <a:ext cx="7085187" cy="446075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07800" y="1346787"/>
            <a:ext cx="2891612" cy="35685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333" y="2186010"/>
            <a:ext cx="10729192" cy="521965"/>
          </a:xfrm>
          <a:prstGeom prst="rect">
            <a:avLst/>
          </a:prstGeom>
        </p:spPr>
      </p:pic>
      <p:sp>
        <p:nvSpPr>
          <p:cNvPr id="17" name="内容占位符 1"/>
          <p:cNvSpPr txBox="1">
            <a:spLocks/>
          </p:cNvSpPr>
          <p:nvPr/>
        </p:nvSpPr>
        <p:spPr bwMode="auto">
          <a:xfrm>
            <a:off x="360854" y="2148302"/>
            <a:ext cx="11485848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lnSpc>
                <a:spcPct val="12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dinner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breakfast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to bed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lunch</a:t>
            </a:r>
            <a:endParaRPr lang="en-US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3261"/>
          <a:stretch/>
        </p:blipFill>
        <p:spPr>
          <a:xfrm>
            <a:off x="622439" y="2915376"/>
            <a:ext cx="9520661" cy="1428258"/>
          </a:xfrm>
          <a:prstGeom prst="rect">
            <a:avLst/>
          </a:prstGeom>
        </p:spPr>
      </p:pic>
      <p:sp>
        <p:nvSpPr>
          <p:cNvPr id="19" name="内容占位符 1"/>
          <p:cNvSpPr txBox="1">
            <a:spLocks/>
          </p:cNvSpPr>
          <p:nvPr/>
        </p:nvSpPr>
        <p:spPr bwMode="auto">
          <a:xfrm>
            <a:off x="360854" y="4344287"/>
            <a:ext cx="11485848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2790825" algn="l"/>
                <a:tab pos="5671185" algn="l"/>
                <a:tab pos="8551545" algn="l"/>
              </a:tabLst>
            </a:pP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185829" y="4355576"/>
            <a:ext cx="389850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dirty="0"/>
              <a:t>B</a:t>
            </a:r>
            <a:endParaRPr lang="zh-CN" altLang="en-US" sz="2400" dirty="0"/>
          </a:p>
        </p:txBody>
      </p:sp>
      <p:sp>
        <p:nvSpPr>
          <p:cNvPr id="21" name="矩形 20"/>
          <p:cNvSpPr/>
          <p:nvPr/>
        </p:nvSpPr>
        <p:spPr>
          <a:xfrm>
            <a:off x="3791979" y="4318331"/>
            <a:ext cx="407484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dirty="0"/>
              <a:t>C</a:t>
            </a:r>
            <a:endParaRPr lang="zh-CN" altLang="en-US" sz="2400" dirty="0"/>
          </a:p>
        </p:txBody>
      </p:sp>
      <p:sp>
        <p:nvSpPr>
          <p:cNvPr id="22" name="矩形 21"/>
          <p:cNvSpPr/>
          <p:nvPr/>
        </p:nvSpPr>
        <p:spPr>
          <a:xfrm>
            <a:off x="6780430" y="4303896"/>
            <a:ext cx="407484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dirty="0"/>
              <a:t>D</a:t>
            </a:r>
            <a:endParaRPr lang="zh-CN" altLang="en-US" sz="2400" dirty="0"/>
          </a:p>
        </p:txBody>
      </p:sp>
      <p:sp>
        <p:nvSpPr>
          <p:cNvPr id="23" name="矩形 22"/>
          <p:cNvSpPr/>
          <p:nvPr/>
        </p:nvSpPr>
        <p:spPr>
          <a:xfrm>
            <a:off x="9330943" y="4308442"/>
            <a:ext cx="407484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dirty="0"/>
              <a:t>A</a:t>
            </a:r>
            <a:endParaRPr lang="zh-CN" altLang="en-US" sz="2400" dirty="0"/>
          </a:p>
        </p:txBody>
      </p:sp>
      <p:sp>
        <p:nvSpPr>
          <p:cNvPr id="24" name="内容占位符 2"/>
          <p:cNvSpPr txBox="1">
            <a:spLocks/>
          </p:cNvSpPr>
          <p:nvPr/>
        </p:nvSpPr>
        <p:spPr bwMode="auto">
          <a:xfrm>
            <a:off x="10199662" y="4349892"/>
            <a:ext cx="1728192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画图略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5" name="内容占位符 1"/>
          <p:cNvSpPr txBox="1">
            <a:spLocks/>
          </p:cNvSpPr>
          <p:nvPr/>
        </p:nvSpPr>
        <p:spPr bwMode="auto">
          <a:xfrm>
            <a:off x="362847" y="4803171"/>
            <a:ext cx="11485848" cy="1865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seven o’clock in the morning</a:t>
            </a:r>
            <a:r>
              <a:rPr lang="en-US" altLang="zh-CN" sz="24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ten o’clock in the evening</a:t>
            </a:r>
            <a:r>
              <a:rPr lang="en-US" altLang="zh-CN" sz="24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twelve o’clock</a:t>
            </a:r>
            <a:r>
              <a:rPr lang="en-US" altLang="zh-CN" sz="24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six o’clock in the evening</a:t>
            </a:r>
            <a:r>
              <a:rPr lang="en-US" altLang="zh-CN" sz="24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二、根据括号内所给的中文提示填空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完成句子或对话。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time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吃晚餐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dirty="0" smtClean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dirty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几点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—It’s six o’clock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206774" y="1493749"/>
            <a:ext cx="37657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to </a:t>
            </a:r>
            <a:r>
              <a:rPr lang="en-US" altLang="zh-CN" dirty="0" smtClean="0"/>
              <a:t>    have/eat      dinner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5381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本题考查的是句型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time to 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time for 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。题目给出了三个空格，应用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time to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＋动词短语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have/eat dinner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36777" y="3420733"/>
            <a:ext cx="23503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What </a:t>
            </a:r>
            <a:r>
              <a:rPr lang="en-US" altLang="zh-CN" dirty="0" smtClean="0"/>
              <a:t>      time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92602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本题考查的是对时间的提问方式。根据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six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可以判断出问句是对时间提问。故填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time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668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2677656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十二点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午餐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dirty="0" smtClean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dirty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洗你的脸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59511" y="1386247"/>
            <a:ext cx="11608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twelve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139178" y="1382925"/>
            <a:ext cx="10438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lunch</a:t>
            </a:r>
            <a:endParaRPr lang="zh-CN" altLang="en-US" dirty="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196424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本题考查的是时间的表达以及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午饭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这一单词的拼写。故填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twelve, lunch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90750" y="3231560"/>
            <a:ext cx="34595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wash </a:t>
            </a:r>
            <a:r>
              <a:rPr lang="en-US" altLang="zh-CN" dirty="0" smtClean="0"/>
              <a:t>      your      face</a:t>
            </a:r>
            <a:endParaRPr lang="zh-CN" altLang="en-US" dirty="0"/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387085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本题考查的是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洗脸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这一短语的英文表达。故填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wash your face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5304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三、读一读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为下列图片选择相符的对话。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—Get up,Jill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—OK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—What time is it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—It’s four o’clock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—It’s time for lunch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—OK,Mum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—Hurry up,Jenny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time to go to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—All right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—Here’s your bag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—Thank you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31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5346" y="729010"/>
            <a:ext cx="5742305" cy="5397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 bwMode="auto">
          <a:xfrm>
            <a:off x="335346" y="2060848"/>
            <a:ext cx="11511356" cy="3175963"/>
          </a:xfrm>
          <a:prstGeom prst="rect">
            <a:avLst/>
          </a:prstGeom>
          <a:noFill/>
          <a:ln w="19050" algn="ctr">
            <a:solidFill>
              <a:srgbClr val="F15929"/>
            </a:solidFill>
            <a:prstDash val="dash"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1261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1404002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151063" algn="l"/>
                <a:tab pos="4302125" algn="l"/>
                <a:tab pos="6461125" algn="l"/>
                <a:tab pos="855027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FS31.tif" descr="id:2147494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1268760"/>
            <a:ext cx="1168703" cy="1168703"/>
          </a:xfrm>
          <a:prstGeom prst="rect">
            <a:avLst/>
          </a:prstGeom>
        </p:spPr>
      </p:pic>
      <p:pic>
        <p:nvPicPr>
          <p:cNvPr id="7" name="FS32.tif" descr="id:214749424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998862" y="1196752"/>
            <a:ext cx="1578682" cy="1240711"/>
          </a:xfrm>
          <a:prstGeom prst="rect">
            <a:avLst/>
          </a:prstGeom>
        </p:spPr>
      </p:pic>
      <p:pic>
        <p:nvPicPr>
          <p:cNvPr id="8" name="FS33.tif" descr="id:214749425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159102" y="1213290"/>
            <a:ext cx="1227370" cy="1240711"/>
          </a:xfrm>
          <a:prstGeom prst="rect">
            <a:avLst/>
          </a:prstGeom>
        </p:spPr>
      </p:pic>
      <p:pic>
        <p:nvPicPr>
          <p:cNvPr id="9" name="FS34.tif" descr="id:2147494262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247334" y="1145182"/>
            <a:ext cx="1369804" cy="1308819"/>
          </a:xfrm>
          <a:prstGeom prst="rect">
            <a:avLst/>
          </a:prstGeom>
        </p:spPr>
      </p:pic>
      <p:pic>
        <p:nvPicPr>
          <p:cNvPr id="10" name="FS35.tif" descr="id:2147494269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9478000" y="1249293"/>
            <a:ext cx="1365581" cy="1168703"/>
          </a:xfrm>
          <a:prstGeom prst="rect">
            <a:avLst/>
          </a:prstGeom>
        </p:spPr>
      </p:pic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2636912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1436688" algn="l"/>
                <a:tab pos="4302125" algn="l"/>
                <a:tab pos="7175500" algn="l"/>
                <a:tab pos="10050463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790825" algn="l"/>
                <a:tab pos="5671185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0854" y="3355182"/>
            <a:ext cx="11485848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图片显示是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图片是中午十二点，妈妈和孩子在吃午饭，故选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图片是妈妈叫孩子起床，故选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图片是一个小朋友正去上学，故选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图片是一个包，故选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11216" y="275861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3502918" y="277006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650373" y="277750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7683863" y="277750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9985245" y="277750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677417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四、从方框中选择合适的句子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Dad,what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is it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7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Hurry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up,Mike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600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OK,Dad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can’t find it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it in your schoolbag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it in your desk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6799532" y="1449016"/>
            <a:ext cx="5014272" cy="2693045"/>
          </a:xfrm>
          <a:prstGeom prst="rect">
            <a:avLst/>
          </a:prstGeom>
          <a:noFill/>
          <a:ln w="19050">
            <a:solidFill>
              <a:srgbClr val="F15929"/>
            </a:solidFill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isn’t my pencil case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No,it isn’t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colour is it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time to go to school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where is my pencil case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735166" y="1772816"/>
            <a:ext cx="425116" cy="6124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600" dirty="0"/>
              <a:t>D</a:t>
            </a:r>
            <a:endParaRPr lang="zh-CN" altLang="en-US" sz="2600" dirty="0"/>
          </a:p>
        </p:txBody>
      </p:sp>
      <p:sp>
        <p:nvSpPr>
          <p:cNvPr id="5" name="矩形 4"/>
          <p:cNvSpPr/>
          <p:nvPr/>
        </p:nvSpPr>
        <p:spPr>
          <a:xfrm>
            <a:off x="3257504" y="2295624"/>
            <a:ext cx="407484" cy="6124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600" dirty="0"/>
              <a:t>E</a:t>
            </a:r>
            <a:endParaRPr lang="zh-CN" altLang="en-US" sz="2600" dirty="0"/>
          </a:p>
        </p:txBody>
      </p:sp>
      <p:sp>
        <p:nvSpPr>
          <p:cNvPr id="6" name="矩形 5"/>
          <p:cNvSpPr/>
          <p:nvPr/>
        </p:nvSpPr>
        <p:spPr>
          <a:xfrm>
            <a:off x="2001462" y="3306593"/>
            <a:ext cx="407484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600" dirty="0"/>
              <a:t>B</a:t>
            </a:r>
            <a:endParaRPr lang="zh-CN" altLang="en-US" sz="2600" dirty="0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406574" y="4397844"/>
            <a:ext cx="11485848" cy="1652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上句意为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快一点，迈克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，因此下句是说快点的原因，故选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下一句意为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我找不到它了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，因此上句是问某样物品在哪里，故选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问句意为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它在你的书包里吗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，因此答句应回答在不在书包里，故选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6102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56630"/>
            <a:ext cx="6022384" cy="34029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 pencil case in my desk too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green and white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your cousin’s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6671270" y="835603"/>
            <a:ext cx="5014272" cy="3323987"/>
          </a:xfrm>
          <a:prstGeom prst="rect">
            <a:avLst/>
          </a:prstGeom>
          <a:noFill/>
          <a:ln w="19050">
            <a:solidFill>
              <a:srgbClr val="F15929"/>
            </a:solidFill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isn’t my pencil case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No,it isn’t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colour is it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time to go to school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where is my pencil case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36848" y="212526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105200" y="276427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277995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它是绿色和白色相间的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，因此问句是问颜色，故选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它是你的表哥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妹的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，因此上句应是表达物品不是自己的，故选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9177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正在向笔友介绍自己的周末生活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读一读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看看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在星期天都做了些什么吧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ten years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New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York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Sunday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星期天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go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get up at 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cloudy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go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outside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home is near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library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breakfast,I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to the library at 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read some books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library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some rice and chicken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lunch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 football with my friend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go home at 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 nice day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3142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7706" y="731204"/>
            <a:ext cx="7629525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822</Words>
  <Application>Microsoft Office PowerPoint</Application>
  <PresentationFormat>自定义</PresentationFormat>
  <Paragraphs>107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0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359</cp:revision>
  <dcterms:created xsi:type="dcterms:W3CDTF">2020-11-06T05:24:00Z</dcterms:created>
  <dcterms:modified xsi:type="dcterms:W3CDTF">2025-06-23T10:26:18Z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